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7" r:id="rId8"/>
    <p:sldId id="268" r:id="rId9"/>
    <p:sldId id="269" r:id="rId10"/>
    <p:sldId id="262" r:id="rId11"/>
    <p:sldId id="271" r:id="rId12"/>
    <p:sldId id="270" r:id="rId13"/>
    <p:sldId id="273" r:id="rId14"/>
    <p:sldId id="277" r:id="rId15"/>
    <p:sldId id="263" r:id="rId16"/>
    <p:sldId id="272" r:id="rId17"/>
    <p:sldId id="278" r:id="rId18"/>
    <p:sldId id="274" r:id="rId19"/>
    <p:sldId id="275" r:id="rId20"/>
    <p:sldId id="276" r:id="rId21"/>
    <p:sldId id="266" r:id="rId22"/>
    <p:sldId id="264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12855C-3671-4AE3-A9C9-FDF83FAEABE3}" type="datetimeFigureOut">
              <a:rPr lang="zh-CN" altLang="en-US" smtClean="0"/>
              <a:pPr/>
              <a:t>2019/11/5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F49E86-3C5C-4358-A46D-5C3DC69991D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71661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55C-3671-4AE3-A9C9-FDF83FAEABE3}" type="datetimeFigureOut">
              <a:rPr lang="zh-CN" altLang="en-US" smtClean="0"/>
              <a:pPr/>
              <a:t>2019/11/5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9E86-3C5C-4358-A46D-5C3DC69991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0222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55C-3671-4AE3-A9C9-FDF83FAEABE3}" type="datetimeFigureOut">
              <a:rPr lang="zh-CN" altLang="en-US" smtClean="0"/>
              <a:pPr/>
              <a:t>2019/11/5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9E86-3C5C-4358-A46D-5C3DC69991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5080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55C-3671-4AE3-A9C9-FDF83FAEABE3}" type="datetimeFigureOut">
              <a:rPr lang="zh-CN" altLang="en-US" smtClean="0"/>
              <a:pPr/>
              <a:t>2019/11/5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9E86-3C5C-4358-A46D-5C3DC69991D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77477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55C-3671-4AE3-A9C9-FDF83FAEABE3}" type="datetimeFigureOut">
              <a:rPr lang="zh-CN" altLang="en-US" smtClean="0"/>
              <a:pPr/>
              <a:t>2019/11/5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9E86-3C5C-4358-A46D-5C3DC69991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1785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55C-3671-4AE3-A9C9-FDF83FAEABE3}" type="datetimeFigureOut">
              <a:rPr lang="zh-CN" altLang="en-US" smtClean="0"/>
              <a:pPr/>
              <a:t>2019/11/5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9E86-3C5C-4358-A46D-5C3DC69991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06281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55C-3671-4AE3-A9C9-FDF83FAEABE3}" type="datetimeFigureOut">
              <a:rPr lang="zh-CN" altLang="en-US" smtClean="0"/>
              <a:pPr/>
              <a:t>2019/11/5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9E86-3C5C-4358-A46D-5C3DC69991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79229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55C-3671-4AE3-A9C9-FDF83FAEABE3}" type="datetimeFigureOut">
              <a:rPr lang="zh-CN" altLang="en-US" smtClean="0"/>
              <a:pPr/>
              <a:t>2019/11/5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9E86-3C5C-4358-A46D-5C3DC69991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60250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55C-3671-4AE3-A9C9-FDF83FAEABE3}" type="datetimeFigureOut">
              <a:rPr lang="zh-CN" altLang="en-US" smtClean="0"/>
              <a:pPr/>
              <a:t>2019/11/5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9E86-3C5C-4358-A46D-5C3DC69991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8341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7A12855C-3671-4AE3-A9C9-FDF83FAEABE3}" type="datetimeFigureOut">
              <a:rPr lang="zh-CN" altLang="en-US" smtClean="0"/>
              <a:pPr/>
              <a:t>2019/11/5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9E86-3C5C-4358-A46D-5C3DC69991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3854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55C-3671-4AE3-A9C9-FDF83FAEABE3}" type="datetimeFigureOut">
              <a:rPr lang="zh-CN" altLang="en-US" smtClean="0"/>
              <a:pPr/>
              <a:t>2019/11/5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9E86-3C5C-4358-A46D-5C3DC69991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7763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55C-3671-4AE3-A9C9-FDF83FAEABE3}" type="datetimeFigureOut">
              <a:rPr lang="zh-CN" altLang="en-US" smtClean="0"/>
              <a:pPr/>
              <a:t>2019/11/5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9E86-3C5C-4358-A46D-5C3DC69991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6970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55C-3671-4AE3-A9C9-FDF83FAEABE3}" type="datetimeFigureOut">
              <a:rPr lang="zh-CN" altLang="en-US" smtClean="0"/>
              <a:pPr/>
              <a:t>2019/11/5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9E86-3C5C-4358-A46D-5C3DC69991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215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55C-3671-4AE3-A9C9-FDF83FAEABE3}" type="datetimeFigureOut">
              <a:rPr lang="zh-CN" altLang="en-US" smtClean="0"/>
              <a:pPr/>
              <a:t>2019/11/5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9E86-3C5C-4358-A46D-5C3DC69991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8250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55C-3671-4AE3-A9C9-FDF83FAEABE3}" type="datetimeFigureOut">
              <a:rPr lang="zh-CN" altLang="en-US" smtClean="0"/>
              <a:pPr/>
              <a:t>2019/11/5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9E86-3C5C-4358-A46D-5C3DC69991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66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55C-3671-4AE3-A9C9-FDF83FAEABE3}" type="datetimeFigureOut">
              <a:rPr lang="zh-CN" altLang="en-US" smtClean="0"/>
              <a:pPr/>
              <a:t>2019/11/5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9E86-3C5C-4358-A46D-5C3DC69991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4819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55C-3671-4AE3-A9C9-FDF83FAEABE3}" type="datetimeFigureOut">
              <a:rPr lang="zh-CN" altLang="en-US" smtClean="0"/>
              <a:pPr/>
              <a:t>2019/11/5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9E86-3C5C-4358-A46D-5C3DC69991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4934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2855C-3671-4AE3-A9C9-FDF83FAEABE3}" type="datetimeFigureOut">
              <a:rPr lang="zh-CN" altLang="en-US" smtClean="0"/>
              <a:pPr/>
              <a:t>2019/11/5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9E86-3C5C-4358-A46D-5C3DC69991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0009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A12855C-3671-4AE3-A9C9-FDF83FAEABE3}" type="datetimeFigureOut">
              <a:rPr lang="zh-CN" altLang="en-US" smtClean="0"/>
              <a:pPr/>
              <a:t>2019/11/5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F49E86-3C5C-4358-A46D-5C3DC69991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2842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baidu.com/item/%E7%B2%BE%E7%A5%9E%E4%BE%9D%E8%B5%96" TargetMode="External"/><Relationship Id="rId13" Type="http://schemas.openxmlformats.org/officeDocument/2006/relationships/hyperlink" Target="https://baike.baidu.com/item/%E5%86%B0%E6%AF%92" TargetMode="External"/><Relationship Id="rId18" Type="http://schemas.openxmlformats.org/officeDocument/2006/relationships/hyperlink" Target="https://baike.baidu.com/item/%E6%80%A7%E7%97%85" TargetMode="External"/><Relationship Id="rId3" Type="http://schemas.openxmlformats.org/officeDocument/2006/relationships/hyperlink" Target="https://baike.baidu.com/item/%E4%BA%BA%E4%BD%93%E4%BD%93%E8%83%BD" TargetMode="External"/><Relationship Id="rId21" Type="http://schemas.openxmlformats.org/officeDocument/2006/relationships/hyperlink" Target="https://baike.baidu.com/item/%E6%B3%A8%E5%B0%84%E5%99%A8" TargetMode="External"/><Relationship Id="rId7" Type="http://schemas.openxmlformats.org/officeDocument/2006/relationships/hyperlink" Target="https://baike.baidu.com/item/%E5%90%B8%E6%AF%92%E8%80%85" TargetMode="External"/><Relationship Id="rId12" Type="http://schemas.openxmlformats.org/officeDocument/2006/relationships/hyperlink" Target="https://baike.baidu.com/item/%E9%98%BF%E7%89%87%E5%8F%97%E4%BD%93" TargetMode="External"/><Relationship Id="rId17" Type="http://schemas.openxmlformats.org/officeDocument/2006/relationships/hyperlink" Target="https://baike.baidu.com/item/%E4%B8%99%E5%9E%8B%E8%82%9D%E7%82%8E" TargetMode="External"/><Relationship Id="rId2" Type="http://schemas.openxmlformats.org/officeDocument/2006/relationships/hyperlink" Target="https://baike.baidu.com/item/%E8%BA%AB%E4%BD%93%E4%BE%9D%E8%B5%96%E6%80%A7" TargetMode="External"/><Relationship Id="rId16" Type="http://schemas.openxmlformats.org/officeDocument/2006/relationships/hyperlink" Target="https://baike.baidu.com/item/%E4%B9%99%E5%9E%8B%E8%82%9D%E7%82%8E" TargetMode="External"/><Relationship Id="rId20" Type="http://schemas.openxmlformats.org/officeDocument/2006/relationships/hyperlink" Target="https://baike.baidu.com/item/%E9%9D%99%E8%84%89%E6%B3%A8%E5%B0%84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baike.baidu.com/item/%E7%A5%9E%E7%BB%8F%E7%B3%BB%E7%BB%9F" TargetMode="External"/><Relationship Id="rId11" Type="http://schemas.openxmlformats.org/officeDocument/2006/relationships/hyperlink" Target="https://baike.baidu.com/item/%E5%86%85%E6%BA%90%E6%80%A7%E9%98%BF%E7%89%87%E8%82%BD" TargetMode="External"/><Relationship Id="rId5" Type="http://schemas.openxmlformats.org/officeDocument/2006/relationships/hyperlink" Target="https://baike.baidu.com/item/%E7%B2%BE%E7%A5%9E%E4%BE%9D%E8%B5%96%E6%80%A7" TargetMode="External"/><Relationship Id="rId15" Type="http://schemas.openxmlformats.org/officeDocument/2006/relationships/hyperlink" Target="https://baike.baidu.com/item/%E4%B8%AD%E6%9E%A2%E5%85%B4%E5%A5%8B%E8%8D%AF" TargetMode="External"/><Relationship Id="rId10" Type="http://schemas.openxmlformats.org/officeDocument/2006/relationships/hyperlink" Target="https://baike.baidu.com/item/%E6%B5%B7%E6%B4%9B%E5%9B%A0" TargetMode="External"/><Relationship Id="rId19" Type="http://schemas.openxmlformats.org/officeDocument/2006/relationships/hyperlink" Target="https://baike.baidu.com/item/%E8%89%BE%E6%BB%8B%E7%97%85" TargetMode="External"/><Relationship Id="rId4" Type="http://schemas.openxmlformats.org/officeDocument/2006/relationships/hyperlink" Target="https://baike.baidu.com/item/%E6%88%92%E6%96%AD%E5%8F%8D%E5%BA%94" TargetMode="External"/><Relationship Id="rId9" Type="http://schemas.openxmlformats.org/officeDocument/2006/relationships/hyperlink" Target="https://baike.baidu.com/item/%E7%94%9F%E7%90%86%E6%9C%BA%E8%83%BD" TargetMode="External"/><Relationship Id="rId14" Type="http://schemas.openxmlformats.org/officeDocument/2006/relationships/hyperlink" Target="https://baike.baidu.com/item/%E6%91%87%E5%A4%B4%E4%B8%B8" TargetMode="External"/><Relationship Id="rId22" Type="http://schemas.openxmlformats.org/officeDocument/2006/relationships/hyperlink" Target="https://baike.baidu.com/item/%E9%AB%98%E5%8D%B1%E4%BA%BA%E7%BE%A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aike.baidu.com/item/%E6%AF%92%E7%98%BE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8%B5%B0%E7%A7%81" TargetMode="External"/><Relationship Id="rId7" Type="http://schemas.openxmlformats.org/officeDocument/2006/relationships/hyperlink" Target="https://baike.baidu.com/item/%E5%88%91%E4%BA%8B%E7%8A%AF%E7%BD%AA" TargetMode="External"/><Relationship Id="rId2" Type="http://schemas.openxmlformats.org/officeDocument/2006/relationships/hyperlink" Target="https://baike.baidu.com/item/%E7%8E%AF%E5%A2%83%E6%81%B6%E5%8C%96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baike.baidu.com/item/%E9%BB%91%E6%89%8B%E5%85%9A" TargetMode="External"/><Relationship Id="rId5" Type="http://schemas.openxmlformats.org/officeDocument/2006/relationships/hyperlink" Target="https://baike.baidu.com/item/%E7%BE%8E%E5%9B%BD" TargetMode="External"/><Relationship Id="rId4" Type="http://schemas.openxmlformats.org/officeDocument/2006/relationships/hyperlink" Target="https://baike.baidu.com/item/%E7%8A%AF%E7%BD%AA%E9%9B%86%E5%9B%A2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4%B8%9C%E4%BA%9A%E7%97%85%E5%A4%AB" TargetMode="External"/><Relationship Id="rId2" Type="http://schemas.openxmlformats.org/officeDocument/2006/relationships/hyperlink" Target="https://baike.baidu.com/item/%E6%97%A7%E4%B8%AD%E5%9B%BD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baike.baidu.com/item/%E6%9C%89%E7%99%BE%E5%AE%B3%E8%80%8C%E6%97%A0%E4%B8%80%E5%88%A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baike.baidu.com/pic/%E9%B8%A6%E7%89%87%E6%88%98%E4%BA%89/29632/0/a50f4bfbfbedab640bbfa7eafa36afc378311ece?fr=lemma&amp;ct=single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tv.cntv.cn/video/C10328/b638d15340854f239adc99c046f99d3f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K%E7%B2%89" TargetMode="External"/><Relationship Id="rId2" Type="http://schemas.openxmlformats.org/officeDocument/2006/relationships/hyperlink" Target="https://baike.baidu.com/item/%E7%A6%81%E6%AF%92%E6%B3%95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5%86%B0%E6%AF%92" TargetMode="External"/><Relationship Id="rId2" Type="http://schemas.openxmlformats.org/officeDocument/2006/relationships/hyperlink" Target="https://baike.baidu.com/item/%E6%B5%B7%E6%B4%9B%E5%9B%A0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baike.baidu.com/item/%E4%BE%9D%E8%B5%96%E6%80%A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aike.baidu.com/item/%E7%94%B2%E5%9F%BA%E8%8B%AF%E4%B8%99%E8%83%BA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baidu.com/item/%E5%85%B4%E5%A5%8B%E5%89%82" TargetMode="External"/><Relationship Id="rId13" Type="http://schemas.openxmlformats.org/officeDocument/2006/relationships/hyperlink" Target="https://baike.baidu.com/item/%E9%BA%A6%E5%8F%B8%E5%8D%A1%E6%9E%97" TargetMode="External"/><Relationship Id="rId3" Type="http://schemas.openxmlformats.org/officeDocument/2006/relationships/hyperlink" Target="https://baike.baidu.com/item/%E9%B8%A6%E7%89%87" TargetMode="External"/><Relationship Id="rId7" Type="http://schemas.openxmlformats.org/officeDocument/2006/relationships/hyperlink" Target="https://baike.baidu.com/item/%E6%8A%91%E5%88%B6%E5%89%82" TargetMode="External"/><Relationship Id="rId12" Type="http://schemas.openxmlformats.org/officeDocument/2006/relationships/hyperlink" Target="https://baike.baidu.com/item/%E8%8B%AF%E4%B8%99%E8%83%BA%E7%B1%BB" TargetMode="External"/><Relationship Id="rId17" Type="http://schemas.openxmlformats.org/officeDocument/2006/relationships/hyperlink" Target="https://baike.baidu.com/item/%E6%91%87%E5%A4%B4%E4%B8%B8" TargetMode="External"/><Relationship Id="rId2" Type="http://schemas.openxmlformats.org/officeDocument/2006/relationships/hyperlink" Target="https://baike.baidu.com/item/%E5%90%88%E6%88%90%E6%AF%92%E5%93%81" TargetMode="External"/><Relationship Id="rId16" Type="http://schemas.openxmlformats.org/officeDocument/2006/relationships/hyperlink" Target="https://baike.baidu.com/item/%E6%96%B0%E5%9E%8B%E6%AF%92%E5%93%81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baike.baidu.com/item/%E5%86%B0%E6%AF%92" TargetMode="External"/><Relationship Id="rId11" Type="http://schemas.openxmlformats.org/officeDocument/2006/relationships/hyperlink" Target="https://baike.baidu.com/item/%E9%95%87%E9%9D%99" TargetMode="External"/><Relationship Id="rId5" Type="http://schemas.openxmlformats.org/officeDocument/2006/relationships/hyperlink" Target="https://baike.baidu.com/item/%E6%B5%B7%E6%B4%9B%E5%9B%A0" TargetMode="External"/><Relationship Id="rId15" Type="http://schemas.openxmlformats.org/officeDocument/2006/relationships/hyperlink" Target="https://baike.baidu.com/item/%E7%B2%BE%E7%A5%9E%E8%8D%AF%E5%93%81" TargetMode="External"/><Relationship Id="rId10" Type="http://schemas.openxmlformats.org/officeDocument/2006/relationships/hyperlink" Target="https://baike.baidu.com/item/%E4%B8%AD%E6%9E%A2%E7%A5%9E%E7%BB%8F%E7%B3%BB%E7%BB%9F" TargetMode="External"/><Relationship Id="rId4" Type="http://schemas.openxmlformats.org/officeDocument/2006/relationships/hyperlink" Target="https://baike.baidu.com/item/%E5%8C%96%E5%AD%A6%E7%89%A9%E8%B4%A8" TargetMode="External"/><Relationship Id="rId9" Type="http://schemas.openxmlformats.org/officeDocument/2006/relationships/hyperlink" Target="https://baike.baidu.com/item/%E8%87%B4%E5%B9%BB%E5%89%82" TargetMode="External"/><Relationship Id="rId14" Type="http://schemas.openxmlformats.org/officeDocument/2006/relationships/hyperlink" Target="https://baike.baidu.com/item/%E9%BA%BB%E9%86%89%E8%8D%AF%E5%93%8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青少年毒品预防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2016224"/>
          </a:xfrm>
        </p:spPr>
        <p:txBody>
          <a:bodyPr/>
          <a:lstStyle/>
          <a:p>
            <a:pPr algn="ctr"/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练就慧眼，拒绝毒品，从我做</a:t>
            </a:r>
            <a:r>
              <a:rPr lang="zh-CN" altLang="en-US" sz="32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起</a:t>
            </a:r>
            <a:endParaRPr lang="en-US" altLang="zh-CN" sz="32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endParaRPr lang="en-US" altLang="zh-CN" sz="18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18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黄石市体校   胡小娟</a:t>
            </a:r>
            <a:r>
              <a:rPr lang="zh-CN" altLang="en-US" sz="18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</a:t>
            </a:r>
            <a:endParaRPr lang="zh-CN" altLang="en-US" sz="1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351" y="260649"/>
            <a:ext cx="7797662" cy="864095"/>
          </a:xfrm>
        </p:spPr>
        <p:txBody>
          <a:bodyPr/>
          <a:lstStyle/>
          <a:p>
            <a:r>
              <a:rPr lang="zh-CN" altLang="en-US" sz="3600" dirty="0"/>
              <a:t>四、毒品危害</a:t>
            </a:r>
            <a:r>
              <a:rPr lang="zh-CN" altLang="en-US" sz="3600" dirty="0">
                <a:sym typeface="Wingdings" panose="05000000000000000000" pitchFamily="2" charset="2"/>
              </a:rPr>
              <a:t>：（一）</a:t>
            </a:r>
            <a:r>
              <a:rPr lang="zh-CN" altLang="en-US" sz="3600" dirty="0"/>
              <a:t>身心危害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124744"/>
            <a:ext cx="7988485" cy="44644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zh-CN" altLang="zh-CN" sz="4000" b="1" dirty="0"/>
          </a:p>
          <a:p>
            <a:r>
              <a:rPr lang="zh-CN" altLang="zh-CN" sz="4000" dirty="0"/>
              <a:t>（</a:t>
            </a:r>
            <a:r>
              <a:rPr lang="en-US" altLang="zh-CN" sz="4000" dirty="0"/>
              <a:t>1</a:t>
            </a:r>
            <a:r>
              <a:rPr lang="zh-CN" altLang="zh-CN" sz="4000" dirty="0"/>
              <a:t>）</a:t>
            </a:r>
            <a:r>
              <a:rPr lang="en-US" altLang="zh-CN" sz="4000" u="sng" dirty="0" err="1">
                <a:hlinkClick r:id="rId2"/>
              </a:rPr>
              <a:t>身体依赖性</a:t>
            </a:r>
            <a:r>
              <a:rPr lang="zh-CN" altLang="zh-CN" sz="4000" dirty="0"/>
              <a:t>，由于反复用药所造成的一种强烈的依赖性。</a:t>
            </a:r>
          </a:p>
          <a:p>
            <a:r>
              <a:rPr lang="zh-CN" altLang="zh-CN" sz="4000" dirty="0"/>
              <a:t>毒品作用于人体，使</a:t>
            </a:r>
            <a:r>
              <a:rPr lang="en-US" altLang="zh-CN" sz="4000" u="sng" dirty="0" err="1">
                <a:hlinkClick r:id="rId3"/>
              </a:rPr>
              <a:t>人体体能</a:t>
            </a:r>
            <a:r>
              <a:rPr lang="zh-CN" altLang="zh-CN" sz="4000" dirty="0"/>
              <a:t>产生适应性改变，形成在药物作用下的新的平衡状态。一旦停掉药物，生理功能就会发生紊乱，出现一系列严重反应，称为</a:t>
            </a:r>
            <a:r>
              <a:rPr lang="en-US" altLang="zh-CN" sz="4000" u="sng" dirty="0" err="1">
                <a:hlinkClick r:id="rId4"/>
              </a:rPr>
              <a:t>戒断反应</a:t>
            </a:r>
            <a:r>
              <a:rPr lang="zh-CN" altLang="zh-CN" sz="4000" dirty="0"/>
              <a:t>，使人感到非常痛苦。用药者为了避免</a:t>
            </a:r>
            <a:r>
              <a:rPr lang="en-US" altLang="zh-CN" sz="4000" u="sng" dirty="0" err="1">
                <a:hlinkClick r:id="rId4"/>
              </a:rPr>
              <a:t>戒断反应</a:t>
            </a:r>
            <a:r>
              <a:rPr lang="zh-CN" altLang="zh-CN" sz="4000" dirty="0"/>
              <a:t>，就必须定时用药，并且不断加大剂量，使吸毒者终日离不开毒品。</a:t>
            </a:r>
          </a:p>
          <a:p>
            <a:r>
              <a:rPr lang="zh-CN" altLang="zh-CN" sz="4000" dirty="0"/>
              <a:t>（</a:t>
            </a:r>
            <a:r>
              <a:rPr lang="en-US" altLang="zh-CN" sz="4000" dirty="0"/>
              <a:t>2</a:t>
            </a:r>
            <a:r>
              <a:rPr lang="zh-CN" altLang="zh-CN" sz="4000" dirty="0"/>
              <a:t>）</a:t>
            </a:r>
            <a:r>
              <a:rPr lang="en-US" altLang="zh-CN" sz="4000" u="sng" dirty="0" err="1">
                <a:hlinkClick r:id="rId5"/>
              </a:rPr>
              <a:t>精神依赖性</a:t>
            </a:r>
            <a:endParaRPr lang="zh-CN" altLang="zh-CN" sz="4000" dirty="0"/>
          </a:p>
          <a:p>
            <a:r>
              <a:rPr lang="zh-CN" altLang="zh-CN" sz="4000" dirty="0"/>
              <a:t>毒品进入人体后作用于人的</a:t>
            </a:r>
            <a:r>
              <a:rPr lang="en-US" altLang="zh-CN" sz="4000" u="sng" dirty="0" err="1">
                <a:hlinkClick r:id="rId6"/>
              </a:rPr>
              <a:t>神经系统</a:t>
            </a:r>
            <a:r>
              <a:rPr lang="zh-CN" altLang="zh-CN" sz="4000" dirty="0"/>
              <a:t>，使</a:t>
            </a:r>
            <a:r>
              <a:rPr lang="en-US" altLang="zh-CN" sz="4000" u="sng" dirty="0" err="1">
                <a:hlinkClick r:id="rId7"/>
              </a:rPr>
              <a:t>吸毒者</a:t>
            </a:r>
            <a:r>
              <a:rPr lang="zh-CN" altLang="zh-CN" sz="4000" dirty="0"/>
              <a:t>出现一种渴求用药的强烈欲望，驱使吸毒者不顾一切地寻求和使用毒品。一旦出现</a:t>
            </a:r>
            <a:r>
              <a:rPr lang="en-US" altLang="zh-CN" sz="4000" u="sng" dirty="0" err="1">
                <a:hlinkClick r:id="rId8"/>
              </a:rPr>
              <a:t>精神依赖</a:t>
            </a:r>
            <a:r>
              <a:rPr lang="zh-CN" altLang="zh-CN" sz="4000" dirty="0"/>
              <a:t>后，即使经过脱毒治疗，在急性期</a:t>
            </a:r>
            <a:r>
              <a:rPr lang="en-US" altLang="zh-CN" sz="4000" u="sng" dirty="0" err="1">
                <a:hlinkClick r:id="rId4"/>
              </a:rPr>
              <a:t>戒断反应</a:t>
            </a:r>
            <a:r>
              <a:rPr lang="zh-CN" altLang="zh-CN" sz="4000" dirty="0"/>
              <a:t>基本控制后，要完全康复原有</a:t>
            </a:r>
            <a:r>
              <a:rPr lang="en-US" altLang="zh-CN" sz="4000" u="sng" dirty="0" err="1">
                <a:hlinkClick r:id="rId9"/>
              </a:rPr>
              <a:t>生理机能</a:t>
            </a:r>
            <a:r>
              <a:rPr lang="zh-CN" altLang="zh-CN" sz="4000" dirty="0"/>
              <a:t>往往需要数月甚至数年的时间。更严重的是，对毒品的依赖性难以消除。这是许多吸毒者在一而在、再而三复吸毒的原因，也是世界医、药学界尚待解决的课题。</a:t>
            </a:r>
          </a:p>
          <a:p>
            <a:r>
              <a:rPr lang="zh-CN" altLang="zh-CN" sz="4000" dirty="0"/>
              <a:t>（</a:t>
            </a:r>
            <a:r>
              <a:rPr lang="en-US" altLang="zh-CN" sz="4000" dirty="0"/>
              <a:t>3</a:t>
            </a:r>
            <a:r>
              <a:rPr lang="zh-CN" altLang="zh-CN" sz="4000" dirty="0"/>
              <a:t>）毒品危害人体的机理</a:t>
            </a:r>
          </a:p>
          <a:p>
            <a:r>
              <a:rPr lang="zh-CN" altLang="zh-CN" sz="4000" dirty="0"/>
              <a:t>中国流行最广、危害最严重的毒品是</a:t>
            </a:r>
            <a:r>
              <a:rPr lang="en-US" altLang="zh-CN" sz="4000" u="sng" dirty="0" err="1">
                <a:hlinkClick r:id="rId10"/>
              </a:rPr>
              <a:t>海洛因</a:t>
            </a:r>
            <a:r>
              <a:rPr lang="zh-CN" altLang="zh-CN" sz="4000" dirty="0"/>
              <a:t>，</a:t>
            </a:r>
            <a:r>
              <a:rPr lang="en-US" altLang="zh-CN" sz="4000" u="sng" dirty="0" err="1">
                <a:hlinkClick r:id="rId10"/>
              </a:rPr>
              <a:t>海洛因</a:t>
            </a:r>
            <a:r>
              <a:rPr lang="zh-CN" altLang="zh-CN" sz="4000" dirty="0"/>
              <a:t>属于阿片灯药物。在正常人的脑内和体内一些器官，存在着</a:t>
            </a:r>
            <a:r>
              <a:rPr lang="en-US" altLang="zh-CN" sz="4000" u="sng" dirty="0" err="1">
                <a:hlinkClick r:id="rId11"/>
              </a:rPr>
              <a:t>内源性阿片肽</a:t>
            </a:r>
            <a:r>
              <a:rPr lang="zh-CN" altLang="zh-CN" sz="4000" dirty="0"/>
              <a:t>和</a:t>
            </a:r>
            <a:r>
              <a:rPr lang="en-US" altLang="zh-CN" sz="4000" u="sng" dirty="0" err="1">
                <a:hlinkClick r:id="rId12"/>
              </a:rPr>
              <a:t>阿片受体</a:t>
            </a:r>
            <a:r>
              <a:rPr lang="zh-CN" altLang="zh-CN" sz="4000" dirty="0"/>
              <a:t>。在正常情况下，内源性阿片肽作用于</a:t>
            </a:r>
            <a:r>
              <a:rPr lang="en-US" altLang="zh-CN" sz="4000" u="sng" dirty="0" err="1">
                <a:hlinkClick r:id="rId12"/>
              </a:rPr>
              <a:t>阿片受体</a:t>
            </a:r>
            <a:r>
              <a:rPr lang="zh-CN" altLang="zh-CN" sz="4000" dirty="0"/>
              <a:t>，调节着人的情绪和行为。人在吸食</a:t>
            </a:r>
            <a:r>
              <a:rPr lang="en-US" altLang="zh-CN" sz="4000" u="sng" dirty="0" err="1">
                <a:hlinkClick r:id="rId10"/>
              </a:rPr>
              <a:t>海洛因</a:t>
            </a:r>
            <a:r>
              <a:rPr lang="zh-CN" altLang="zh-CN" sz="4000" dirty="0"/>
              <a:t>后，抑制了内源性阿片肽的生成，逐渐形成在海洛因作用下的平衡状态，一旦停用就会出现不安、焦虑、忽冷忽热、起鸡皮疙瘩、流泪、流涕、出汗、恶心、呕吐、腹痛、腹泻等。这种戒断反应的痛苦，反过来又促使吸毒者为避免这种痛苦而千方百计地维持吸毒状态。</a:t>
            </a:r>
            <a:r>
              <a:rPr lang="en-US" altLang="zh-CN" sz="4000" u="sng" dirty="0" err="1">
                <a:hlinkClick r:id="rId13"/>
              </a:rPr>
              <a:t>冰毒</a:t>
            </a:r>
            <a:r>
              <a:rPr lang="zh-CN" altLang="zh-CN" sz="4000" dirty="0"/>
              <a:t>和</a:t>
            </a:r>
            <a:r>
              <a:rPr lang="en-US" altLang="zh-CN" sz="4000" u="sng" dirty="0" err="1">
                <a:hlinkClick r:id="rId14"/>
              </a:rPr>
              <a:t>摇头丸</a:t>
            </a:r>
            <a:r>
              <a:rPr lang="zh-CN" altLang="zh-CN" sz="4000" dirty="0"/>
              <a:t>在药理作用上属</a:t>
            </a:r>
            <a:r>
              <a:rPr lang="en-US" altLang="zh-CN" sz="4000" u="sng" dirty="0" err="1">
                <a:hlinkClick r:id="rId15"/>
              </a:rPr>
              <a:t>中枢兴奋药</a:t>
            </a:r>
            <a:r>
              <a:rPr lang="zh-CN" altLang="zh-CN" sz="4000" dirty="0"/>
              <a:t>，毁坏人的神经中枢。</a:t>
            </a:r>
            <a:r>
              <a:rPr lang="en-US" altLang="zh-CN" sz="4000" baseline="30000" dirty="0"/>
              <a:t> [2]</a:t>
            </a:r>
            <a:r>
              <a:rPr lang="en-US" altLang="zh-CN" sz="4000" dirty="0"/>
              <a:t> </a:t>
            </a:r>
            <a:endParaRPr lang="zh-CN" altLang="zh-CN" sz="4000" dirty="0"/>
          </a:p>
          <a:p>
            <a:r>
              <a:rPr lang="zh-CN" altLang="zh-CN" sz="4000" dirty="0"/>
              <a:t>（</a:t>
            </a:r>
            <a:r>
              <a:rPr lang="en-US" altLang="zh-CN" sz="4000" dirty="0"/>
              <a:t>4</a:t>
            </a:r>
            <a:r>
              <a:rPr lang="zh-CN" altLang="zh-CN" sz="4000" dirty="0"/>
              <a:t>）影响寿命</a:t>
            </a:r>
          </a:p>
          <a:p>
            <a:r>
              <a:rPr lang="zh-CN" altLang="zh-CN" sz="4000" dirty="0"/>
              <a:t>据国外有关部门统计，</a:t>
            </a:r>
            <a:r>
              <a:rPr lang="en-US" altLang="zh-CN" sz="4000" u="sng" dirty="0" err="1">
                <a:hlinkClick r:id="rId7"/>
              </a:rPr>
              <a:t>吸毒者</a:t>
            </a:r>
            <a:r>
              <a:rPr lang="zh-CN" altLang="zh-CN" sz="4000" dirty="0"/>
              <a:t>多数短命，一般寿命不超过四十岁。</a:t>
            </a:r>
          </a:p>
          <a:p>
            <a:r>
              <a:rPr lang="zh-CN" altLang="zh-CN" sz="4000" dirty="0"/>
              <a:t>（</a:t>
            </a:r>
            <a:r>
              <a:rPr lang="en-US" altLang="zh-CN" sz="4000" dirty="0"/>
              <a:t>5</a:t>
            </a:r>
            <a:r>
              <a:rPr lang="zh-CN" altLang="zh-CN" sz="4000" dirty="0"/>
              <a:t>）助长传染病</a:t>
            </a:r>
          </a:p>
          <a:p>
            <a:r>
              <a:rPr lang="zh-CN" altLang="zh-CN" sz="4000" dirty="0"/>
              <a:t>吸毒不仅损害本人健康，还会造成</a:t>
            </a:r>
            <a:r>
              <a:rPr lang="en-US" altLang="zh-CN" sz="4000" u="sng" dirty="0" err="1">
                <a:hlinkClick r:id="rId16"/>
              </a:rPr>
              <a:t>乙型肝炎</a:t>
            </a:r>
            <a:r>
              <a:rPr lang="zh-CN" altLang="zh-CN" sz="4000" dirty="0"/>
              <a:t>、</a:t>
            </a:r>
            <a:r>
              <a:rPr lang="en-US" altLang="zh-CN" sz="4000" u="sng" dirty="0" err="1">
                <a:hlinkClick r:id="rId17"/>
              </a:rPr>
              <a:t>丙型肝炎</a:t>
            </a:r>
            <a:r>
              <a:rPr lang="zh-CN" altLang="zh-CN" sz="4000" dirty="0"/>
              <a:t>、</a:t>
            </a:r>
            <a:r>
              <a:rPr lang="en-US" altLang="zh-CN" sz="4000" u="sng" dirty="0" err="1">
                <a:hlinkClick r:id="rId18"/>
              </a:rPr>
              <a:t>性病</a:t>
            </a:r>
            <a:r>
              <a:rPr lang="zh-CN" altLang="zh-CN" sz="4000" dirty="0"/>
              <a:t>的传播等公共卫生问题，其中最严重的是</a:t>
            </a:r>
            <a:r>
              <a:rPr lang="en-US" altLang="zh-CN" sz="4000" u="sng" dirty="0" err="1">
                <a:hlinkClick r:id="rId19"/>
              </a:rPr>
              <a:t>艾滋病</a:t>
            </a:r>
            <a:r>
              <a:rPr lang="zh-CN" altLang="zh-CN" sz="4000" dirty="0"/>
              <a:t>的感染和传播。原因是</a:t>
            </a:r>
            <a:r>
              <a:rPr lang="en-US" altLang="zh-CN" sz="4000" u="sng" dirty="0" err="1">
                <a:hlinkClick r:id="rId20"/>
              </a:rPr>
              <a:t>静脉注射</a:t>
            </a:r>
            <a:r>
              <a:rPr lang="zh-CN" altLang="zh-CN" sz="4000" dirty="0"/>
              <a:t>毒品者共用不洁</a:t>
            </a:r>
            <a:r>
              <a:rPr lang="en-US" altLang="zh-CN" sz="4000" u="sng" dirty="0" err="1">
                <a:hlinkClick r:id="rId21"/>
              </a:rPr>
              <a:t>注射器</a:t>
            </a:r>
            <a:r>
              <a:rPr lang="zh-CN" altLang="zh-CN" sz="4000" dirty="0"/>
              <a:t>造成艾滋病感染率极高，特别是吸毒妇女，更是传播和感染艾滋病的</a:t>
            </a:r>
            <a:r>
              <a:rPr lang="en-US" altLang="zh-CN" sz="4000" u="sng" dirty="0" err="1">
                <a:hlinkClick r:id="rId22"/>
              </a:rPr>
              <a:t>高危人群</a:t>
            </a:r>
            <a:r>
              <a:rPr lang="zh-CN" altLang="zh-CN" sz="4000" dirty="0"/>
              <a:t>，这是由于吸毒者本身可以造成艾滋病病毒的感染，此外，吸毒妇女为了获得购买毒品的金钱，不得不沦为卖淫女，而成为各种性病和感染传播的高危人群和重要感染源。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74CD298-F0BD-4C32-A3D3-9F769369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吸食毒品人的前后对比照片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xmlns="" id="{EA9F9CBD-535F-4CC7-BFFD-BEF6A3E30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5" y="1666306"/>
            <a:ext cx="4505325" cy="2986829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BC2C5A4-F430-4A46-929F-8E7DD25B1A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6296" y="1666306"/>
            <a:ext cx="3933353" cy="29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6281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5AED470-1C47-4E25-8C27-C33F1DB1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764704"/>
            <a:ext cx="7797662" cy="718712"/>
          </a:xfrm>
        </p:spPr>
        <p:txBody>
          <a:bodyPr/>
          <a:lstStyle/>
          <a:p>
            <a:r>
              <a:rPr lang="zh-CN" altLang="en-US" sz="3600" dirty="0"/>
              <a:t>四、毒品危害：</a:t>
            </a:r>
            <a:r>
              <a:rPr lang="zh-CN" altLang="zh-CN" sz="3600" dirty="0"/>
              <a:t>危害家庭</a:t>
            </a:r>
            <a:r>
              <a:rPr lang="zh-CN" altLang="zh-CN" b="1" dirty="0"/>
              <a:t/>
            </a:r>
            <a:br>
              <a:rPr lang="zh-CN" altLang="zh-CN" b="1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0483EB8-59CE-49A4-9CDC-1823FD81E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zh-CN" dirty="0"/>
              <a:t>吸毒导致大量的家庭悲剧，一旦家庭中出现一个吸毒者，就意味着贫困和矛盾围绕着这个家庭，最后的结局往往是倾家荡产，妻离子散，家破人亡。首先，吸毒耗费 大量钱财，到了一定程度必然要靠变卖家中财产换取毒品，致使家徒四壁。一些丧尽天良者甚至卖儿卖女，逼妻卖淫；其次，吸毒会导致婚姻死亡，家庭破裂。因为 一个人一旦染上</a:t>
            </a:r>
            <a:r>
              <a:rPr lang="en-US" altLang="zh-CN" u="sng" dirty="0" err="1">
                <a:hlinkClick r:id="rId2"/>
              </a:rPr>
              <a:t>毒瘾</a:t>
            </a:r>
            <a:r>
              <a:rPr lang="zh-CN" altLang="zh-CN" dirty="0"/>
              <a:t>，就会失去义务或责任观念，做丈夫的不能尽丈夫的职责，做妻子的不能尽妻子的义务，最终必然导致离婚。再次，吸毒危及下一代。怀孕妇女 吸毒将严重影响胎儿的正常发育，有的致使新生儿先天畸形或染上毒瘾。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20827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C027BF5-E125-4BF0-B26C-EB6BC452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曾经北京奥运冠军八块金牌获得者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xmlns="" id="{6A6D6774-5E59-46EC-A5BD-0DB26C775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063750"/>
            <a:ext cx="6984775" cy="3311525"/>
          </a:xfrm>
        </p:spPr>
      </p:pic>
    </p:spTree>
    <p:extLst>
      <p:ext uri="{BB962C8B-B14F-4D97-AF65-F5344CB8AC3E}">
        <p14:creationId xmlns:p14="http://schemas.microsoft.com/office/powerpoint/2010/main" xmlns="" val="2555501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3067B2-1386-48F5-9A40-C78D04C9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1600" dirty="0"/>
              <a:t>在菲尔普斯发表个人声明道歉后，美国奥委会很快就此事予以回应。“我们对菲尔普斯最近的表现感到失望，迈克尔</a:t>
            </a:r>
            <a:r>
              <a:rPr lang="en-US" altLang="zh-CN" sz="1600" dirty="0"/>
              <a:t>(</a:t>
            </a:r>
            <a:r>
              <a:rPr lang="zh-CN" altLang="en-US" sz="1600" dirty="0"/>
              <a:t>菲尔普斯</a:t>
            </a:r>
            <a:r>
              <a:rPr lang="en-US" altLang="zh-CN" sz="1600" dirty="0"/>
              <a:t>)</a:t>
            </a:r>
            <a:r>
              <a:rPr lang="zh-CN" altLang="en-US" sz="1600" dirty="0"/>
              <a:t>应该起到榜样的作用，他应该非常清楚自己的责任并且有义务去带动其他人，尤其是年轻人。遗憾的是，他未能履行这样的责任。菲尔普斯本人也受到禁赛的处罚。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xmlns="" id="{4FAE5DAA-DD33-4300-89B5-72355997C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837766"/>
            <a:ext cx="6408712" cy="3751474"/>
          </a:xfrm>
        </p:spPr>
      </p:pic>
    </p:spTree>
    <p:extLst>
      <p:ext uri="{BB962C8B-B14F-4D97-AF65-F5344CB8AC3E}">
        <p14:creationId xmlns:p14="http://schemas.microsoft.com/office/powerpoint/2010/main" xmlns="" val="103664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四、毒品危害：社会危害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4351" y="1837766"/>
            <a:ext cx="7797662" cy="3751474"/>
          </a:xfrm>
        </p:spPr>
        <p:txBody>
          <a:bodyPr>
            <a:normAutofit fontScale="62500" lnSpcReduction="20000"/>
          </a:bodyPr>
          <a:lstStyle/>
          <a:p>
            <a:r>
              <a:rPr lang="zh-CN" altLang="zh-CN" dirty="0"/>
              <a:t>危害社会</a:t>
            </a:r>
            <a:endParaRPr lang="zh-CN" altLang="zh-CN" b="1" dirty="0"/>
          </a:p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）对家庭的危害：家庭中一旦出现了吸毒者，家便不成其为家了。吸毒者在自我毁灭的同时，也破害自己的家庭，使家庭陷入经济破产、亲属离散、甚至家破人亡的困难境地。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）对社会生产力的巨大破坏：吸毒首先导致身体疾病，影响生产，其次是造成社会财富的巨大损失和浪费，同时毒品活动还造成</a:t>
            </a:r>
            <a:r>
              <a:rPr lang="en-US" altLang="zh-CN" u="sng" dirty="0" err="1">
                <a:hlinkClick r:id="rId2"/>
              </a:rPr>
              <a:t>环境恶化</a:t>
            </a:r>
            <a:r>
              <a:rPr lang="zh-CN" altLang="zh-CN" dirty="0"/>
              <a:t>，缩小了人类的生存空间。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）毒品活动扰乱社会治安：毒品活动加剧诱发了各种违法犯罪活动，扰乱了社会治安，给社会安定带来巨大威胁。无论用什么方式吸毒，对人体的身体都会造成极大的损害。</a:t>
            </a:r>
          </a:p>
          <a:p>
            <a:r>
              <a:rPr lang="zh-CN" altLang="zh-CN" dirty="0"/>
              <a:t>由于毒品</a:t>
            </a:r>
            <a:r>
              <a:rPr lang="en-US" altLang="zh-CN" u="sng" dirty="0" err="1">
                <a:hlinkClick r:id="rId3"/>
              </a:rPr>
              <a:t>走私</a:t>
            </a:r>
            <a:r>
              <a:rPr lang="zh-CN" altLang="zh-CN" dirty="0"/>
              <a:t>和贩卖有着惊人的利润，黑市海洛因毒品的价格比同重量的黄金价还要高得多。一个吸毒者每天要消耗</a:t>
            </a:r>
            <a:r>
              <a:rPr lang="en-US" altLang="zh-CN" dirty="0"/>
              <a:t>0.5</a:t>
            </a:r>
            <a:r>
              <a:rPr lang="zh-CN" altLang="zh-CN" dirty="0"/>
              <a:t>克毒品，这样每月的费用最低要在</a:t>
            </a:r>
            <a:r>
              <a:rPr lang="en-US" altLang="zh-CN" dirty="0"/>
              <a:t>12000</a:t>
            </a:r>
            <a:r>
              <a:rPr lang="zh-CN" altLang="zh-CN" dirty="0"/>
              <a:t>元以上，这是普通人所不能承受的。为了维持毒品的消费，出路就只有去贩毒或者通过从事盗窃、抢劫、卖淫等手段来获得购买毒品的费用。其次，吸毒之后，吸毒者的正常人性的束缚和对法律规范的敬畏消失了，他们觉得精力充沛，热血沸腾，或是在一块鬼混，或是出现精神失常，会去打架、抢劫。再有，由于毒品的贩卖都是成帮结伙的，吸毒者也只有加入他们圈中才能源源不断地获得毒品。这就导致犯罪团伙、黑社会的形成。这种由毒品粘合在一起的黑社会必然是刑事</a:t>
            </a:r>
            <a:r>
              <a:rPr lang="en-US" altLang="zh-CN" u="sng" dirty="0" err="1">
                <a:hlinkClick r:id="rId4"/>
              </a:rPr>
              <a:t>犯罪集团</a:t>
            </a:r>
            <a:r>
              <a:rPr lang="zh-CN" altLang="zh-CN" dirty="0"/>
              <a:t>。</a:t>
            </a:r>
            <a:r>
              <a:rPr lang="en-US" altLang="zh-CN" u="sng" dirty="0" err="1">
                <a:hlinkClick r:id="rId5"/>
              </a:rPr>
              <a:t>美国</a:t>
            </a:r>
            <a:r>
              <a:rPr lang="zh-CN" altLang="zh-CN" dirty="0"/>
              <a:t>、意大利的</a:t>
            </a:r>
            <a:r>
              <a:rPr lang="en-US" altLang="zh-CN" u="sng" dirty="0" err="1">
                <a:hlinkClick r:id="rId6"/>
              </a:rPr>
              <a:t>黑手党</a:t>
            </a:r>
            <a:r>
              <a:rPr lang="zh-CN" altLang="zh-CN" dirty="0"/>
              <a:t>，无不参与贩毒。由于贩毒、吸毒人数的增加，这种黑社会也随之扩大，这是对社会威胁最大的一种</a:t>
            </a:r>
            <a:r>
              <a:rPr lang="en-US" altLang="zh-CN" u="sng" dirty="0" err="1">
                <a:hlinkClick r:id="rId7"/>
              </a:rPr>
              <a:t>刑事犯罪</a:t>
            </a:r>
            <a:r>
              <a:rPr lang="zh-CN" altLang="zh-CN" dirty="0"/>
              <a:t>。</a:t>
            </a:r>
            <a:r>
              <a:rPr lang="en-US" altLang="zh-CN" baseline="30000" dirty="0"/>
              <a:t> </a:t>
            </a:r>
            <a:endParaRPr lang="zh-CN" altLang="zh-C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754E4DD-B81D-4009-8937-3FF3BC8C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870991"/>
          </a:xfrm>
        </p:spPr>
        <p:txBody>
          <a:bodyPr/>
          <a:lstStyle/>
          <a:p>
            <a:r>
              <a:rPr lang="zh-CN" altLang="en-US" dirty="0"/>
              <a:t>明星吸毒对社会造成不良影响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xmlns="" id="{8AD25A50-B6CA-4D7F-951D-B00F8BB13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837766"/>
            <a:ext cx="5832648" cy="3751474"/>
          </a:xfrm>
        </p:spPr>
      </p:pic>
    </p:spTree>
    <p:extLst>
      <p:ext uri="{BB962C8B-B14F-4D97-AF65-F5344CB8AC3E}">
        <p14:creationId xmlns:p14="http://schemas.microsoft.com/office/powerpoint/2010/main" xmlns="" val="1039461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8217E03-44BB-4C3A-90CB-4527AD5B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3311189"/>
          </a:xfrm>
        </p:spPr>
        <p:txBody>
          <a:bodyPr/>
          <a:lstStyle/>
          <a:p>
            <a:r>
              <a:rPr lang="zh-CN" altLang="en-US" sz="48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不因为存在，我们就不抵制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421BCF7-A7AD-4675-A221-583C25A65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2996953"/>
            <a:ext cx="5616623" cy="2592288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>
                <a:latin typeface="华文行楷" panose="02010800040101010101" pitchFamily="2" charset="-122"/>
                <a:ea typeface="华文行楷" panose="02010800040101010101" pitchFamily="2" charset="-122"/>
              </a:rPr>
              <a:t>历史上的教训</a:t>
            </a:r>
          </a:p>
        </p:txBody>
      </p:sp>
    </p:spTree>
    <p:extLst>
      <p:ext uri="{BB962C8B-B14F-4D97-AF65-F5344CB8AC3E}">
        <p14:creationId xmlns:p14="http://schemas.microsoft.com/office/powerpoint/2010/main" xmlns="" val="1624313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A88DDE-5B18-404F-83BC-D5DCE9FC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7797662" cy="1006744"/>
          </a:xfrm>
        </p:spPr>
        <p:txBody>
          <a:bodyPr/>
          <a:lstStyle/>
          <a:p>
            <a:r>
              <a:rPr lang="zh-CN" altLang="en-US" dirty="0">
                <a:latin typeface="华文行楷" panose="02010800040101010101" pitchFamily="2" charset="-122"/>
                <a:ea typeface="华文行楷" panose="02010800040101010101" pitchFamily="2" charset="-122"/>
              </a:rPr>
              <a:t>为中华民族伟大复兴拒绝毒品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79F1988-2E3D-44C6-BA27-5004E307F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1339400"/>
            <a:ext cx="7797662" cy="4035185"/>
          </a:xfrm>
        </p:spPr>
        <p:txBody>
          <a:bodyPr/>
          <a:lstStyle/>
          <a:p>
            <a:r>
              <a:rPr lang="zh-CN" altLang="zh-CN" dirty="0"/>
              <a:t>毒品带给人类的只会是毁灭。</a:t>
            </a:r>
            <a:r>
              <a:rPr lang="en-US" altLang="zh-CN" u="sng" dirty="0" err="1">
                <a:hlinkClick r:id="rId2"/>
              </a:rPr>
              <a:t>旧中国</a:t>
            </a:r>
            <a:r>
              <a:rPr lang="zh-CN" altLang="zh-CN" dirty="0"/>
              <a:t>，我们曾受鸦片的泛滥，而被称为</a:t>
            </a:r>
            <a:r>
              <a:rPr lang="en-US" altLang="zh-CN" dirty="0"/>
              <a:t>“</a:t>
            </a:r>
            <a:r>
              <a:rPr lang="en-US" altLang="zh-CN" u="sng" dirty="0" err="1">
                <a:hlinkClick r:id="rId3"/>
              </a:rPr>
              <a:t>东亚病夫</a:t>
            </a:r>
            <a:r>
              <a:rPr lang="en-US" altLang="zh-CN" dirty="0"/>
              <a:t>”</a:t>
            </a:r>
            <a:r>
              <a:rPr lang="zh-CN" altLang="zh-CN" dirty="0"/>
              <a:t>，使民穷财尽、国势险危。吸毒于国、于民、于己</a:t>
            </a:r>
            <a:r>
              <a:rPr lang="en-US" altLang="zh-CN" u="sng" dirty="0" err="1">
                <a:hlinkClick r:id="rId4"/>
              </a:rPr>
              <a:t>有百害而无一利</a:t>
            </a:r>
            <a:r>
              <a:rPr lang="zh-CN" altLang="zh-CN" dirty="0"/>
              <a:t>！毒品摧毁的不但是人的肉体，也是人的意志。我希望人们要积极宣传毒品的危害，自觉地与吸毒、贩毒等不法行为作斗争，珍爱生命，终身远离毒品、拒绝毒品！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08024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012B027-C282-429E-97A1-D7E47B96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latin typeface="华文行楷" panose="02010800040101010101" pitchFamily="2" charset="-122"/>
                <a:ea typeface="华文行楷" panose="02010800040101010101" pitchFamily="2" charset="-122"/>
              </a:rPr>
              <a:t>鸦片曾经让我们沦为“东亚病夫”</a:t>
            </a:r>
          </a:p>
        </p:txBody>
      </p:sp>
      <p:pic>
        <p:nvPicPr>
          <p:cNvPr id="4" name="内容占位符 3" descr="吸食鸦片的情形">
            <a:hlinkClick r:id="rId2" tgtFrame="&quot;_blank&quot;" tooltip="&quot;吸食鸦片的情形&quot;"/>
            <a:extLst>
              <a:ext uri="{FF2B5EF4-FFF2-40B4-BE49-F238E27FC236}">
                <a16:creationId xmlns:a16="http://schemas.microsoft.com/office/drawing/2014/main" xmlns="" id="{0D9FB533-6DA1-444B-B913-EFECABA8DF4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132856"/>
            <a:ext cx="705678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986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今日说法案例（导入）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zh-CN" dirty="0"/>
              <a:t>十四岁的吸毒少年：</a:t>
            </a:r>
            <a:r>
              <a:rPr lang="en-US" altLang="zh-CN" dirty="0">
                <a:hlinkClick r:id="rId2"/>
              </a:rPr>
              <a:t>http://tv.cntv.cn/video/C10328/b638d15340854f239adc99c046f99d3f</a:t>
            </a:r>
            <a:endParaRPr lang="en-US" altLang="zh-CN" dirty="0"/>
          </a:p>
          <a:p>
            <a:r>
              <a:rPr lang="zh-CN" altLang="en-US" dirty="0"/>
              <a:t>小昭今年</a:t>
            </a:r>
            <a:r>
              <a:rPr lang="en-US" altLang="zh-CN" dirty="0"/>
              <a:t>14</a:t>
            </a:r>
            <a:r>
              <a:rPr lang="zh-CN" altLang="en-US" dirty="0"/>
              <a:t>岁，却有着</a:t>
            </a:r>
            <a:r>
              <a:rPr lang="en-US" altLang="zh-CN" dirty="0"/>
              <a:t>3</a:t>
            </a:r>
            <a:r>
              <a:rPr lang="zh-CN" altLang="en-US" dirty="0"/>
              <a:t>年的吸毒史，他的父母</a:t>
            </a:r>
            <a:r>
              <a:rPr lang="en-US" altLang="zh-CN" dirty="0"/>
              <a:t>5</a:t>
            </a:r>
            <a:r>
              <a:rPr lang="zh-CN" altLang="en-US" dirty="0"/>
              <a:t>年前被判入狱，因为找不到其他亲人，就开始在社会上流浪。今年</a:t>
            </a:r>
            <a:r>
              <a:rPr lang="en-US" altLang="zh-CN" dirty="0"/>
              <a:t>4</a:t>
            </a:r>
            <a:r>
              <a:rPr lang="zh-CN" altLang="en-US" dirty="0"/>
              <a:t>月</a:t>
            </a:r>
            <a:r>
              <a:rPr lang="en-US" altLang="zh-CN" dirty="0"/>
              <a:t>15</a:t>
            </a:r>
            <a:r>
              <a:rPr lang="zh-CN" altLang="en-US" dirty="0"/>
              <a:t>日，他因为过量注射海洛因晕倒在路边，被送到湖南省郴州市救助管理站，小昭在这里接受改造教育，并向我们讲述他的吸毒之路。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A403C7F-6876-49F1-A626-EE46CFB07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鸦片战争的影响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3023310-D7ED-4F13-99C4-097614C1A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银外流达</a:t>
            </a:r>
            <a:r>
              <a:rPr lang="en-US" altLang="zh-CN" dirty="0"/>
              <a:t>600</a:t>
            </a:r>
            <a:r>
              <a:rPr lang="zh-CN" altLang="zh-CN" dirty="0"/>
              <a:t>万两，中国国内发生严重的银荒，造成银贵钱贱，财政枯竭，国库空虚。</a:t>
            </a:r>
          </a:p>
          <a:p>
            <a:r>
              <a:rPr lang="zh-CN" altLang="zh-CN" dirty="0"/>
              <a:t>鸦片输入严重败坏了社会风尚，摧残了人民的身心健康。烟毒泛滥不仅给中国人在精神上、肉体上带来损害，同时也破坏了社会生产力，造成东南沿海地区的工商业萧条和衰落。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25547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五、预防毒品从我做起：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xmlns="" id="{8E27E5F0-BFF6-4AFA-B1DA-C1C53C2F1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063750"/>
            <a:ext cx="7797800" cy="3311525"/>
          </a:xfrm>
        </p:spPr>
        <p:txBody>
          <a:bodyPr>
            <a:normAutofit fontScale="25000" lnSpcReduction="20000"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sz="8000" dirty="0"/>
          </a:p>
          <a:p>
            <a:endParaRPr lang="en-US" altLang="zh-CN" sz="8000" dirty="0"/>
          </a:p>
          <a:p>
            <a:endParaRPr lang="en-US" altLang="zh-CN" sz="8000" dirty="0"/>
          </a:p>
          <a:p>
            <a:endParaRPr lang="en-US" altLang="zh-CN" sz="8000" dirty="0"/>
          </a:p>
          <a:p>
            <a:endParaRPr lang="en-US" altLang="zh-CN" sz="8000" dirty="0"/>
          </a:p>
          <a:p>
            <a:endParaRPr lang="en-US" altLang="zh-CN" sz="8000" dirty="0"/>
          </a:p>
          <a:p>
            <a:pPr marL="0" indent="0">
              <a:buNone/>
            </a:pPr>
            <a:r>
              <a:rPr lang="en-US" altLang="zh-CN" sz="9600" dirty="0"/>
              <a:t>1</a:t>
            </a:r>
            <a:r>
              <a:rPr lang="zh-CN" altLang="zh-CN" sz="9600" dirty="0"/>
              <a:t>、不要进入治安复杂的场所</a:t>
            </a:r>
            <a:r>
              <a:rPr lang="en-US" altLang="zh-CN" sz="9600" dirty="0"/>
              <a:t/>
            </a:r>
            <a:br>
              <a:rPr lang="en-US" altLang="zh-CN" sz="9600" dirty="0"/>
            </a:br>
            <a:r>
              <a:rPr lang="en-US" altLang="zh-CN" sz="9600" dirty="0"/>
              <a:t>2</a:t>
            </a:r>
            <a:r>
              <a:rPr lang="zh-CN" altLang="zh-CN" sz="9600" dirty="0"/>
              <a:t>、有警觉戒备意识，对诱惑提高警惕，采取坚决拒绝的态度，不轻信谎言。</a:t>
            </a:r>
            <a:endParaRPr lang="en-US" altLang="zh-CN" sz="9600" dirty="0"/>
          </a:p>
          <a:p>
            <a:pPr marL="0" indent="0">
              <a:buNone/>
            </a:pPr>
            <a:r>
              <a:rPr lang="en-US" altLang="zh-CN" sz="9600" dirty="0"/>
              <a:t>3</a:t>
            </a:r>
            <a:r>
              <a:rPr lang="zh-CN" altLang="zh-CN" sz="9600" dirty="0"/>
              <a:t>、不要滥用药品</a:t>
            </a:r>
            <a:r>
              <a:rPr lang="en-US" altLang="zh-CN" sz="9600" dirty="0"/>
              <a:t>(</a:t>
            </a:r>
            <a:r>
              <a:rPr lang="zh-CN" altLang="zh-CN" sz="9600" dirty="0"/>
              <a:t>减肥药、兴奋药、镇静药等</a:t>
            </a:r>
            <a:r>
              <a:rPr lang="en-US" altLang="zh-CN" sz="9600" dirty="0"/>
              <a:t>)</a:t>
            </a:r>
            <a:r>
              <a:rPr lang="zh-CN" altLang="zh-CN" sz="9600" dirty="0"/>
              <a:t>。</a:t>
            </a:r>
            <a:r>
              <a:rPr lang="en-US" altLang="zh-CN" sz="9600" dirty="0"/>
              <a:t/>
            </a:r>
            <a:br>
              <a:rPr lang="en-US" altLang="zh-CN" sz="9600" dirty="0"/>
            </a:br>
            <a:r>
              <a:rPr lang="en-US" altLang="zh-CN" sz="9600" dirty="0"/>
              <a:t>4</a:t>
            </a:r>
            <a:r>
              <a:rPr lang="zh-CN" altLang="zh-CN" sz="9600" dirty="0"/>
              <a:t>、一旦遇到无法排解的事端，首先要设法寻找正确的途径解决，而不能沉溺其中自弃，更不能借毒解愁。</a:t>
            </a:r>
            <a:endParaRPr lang="en-US" altLang="zh-CN" sz="9600" dirty="0"/>
          </a:p>
          <a:p>
            <a:pPr marL="0" indent="0">
              <a:buNone/>
            </a:pPr>
            <a:endParaRPr lang="en-US" altLang="zh-CN" sz="9600" dirty="0"/>
          </a:p>
          <a:p>
            <a:endParaRPr lang="en-US" altLang="zh-CN" sz="80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2800" dirty="0"/>
              <a:t>无论是青少年还是成年人都应该防止吸毒</a:t>
            </a:r>
            <a:br>
              <a:rPr lang="zh-CN" altLang="zh-CN" sz="2800" dirty="0"/>
            </a:b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zh-CN" dirty="0"/>
              <a:t>（</a:t>
            </a:r>
            <a:r>
              <a:rPr lang="en-US" altLang="zh-CN" dirty="0"/>
              <a:t>1</a:t>
            </a:r>
            <a:r>
              <a:rPr lang="zh-CN" altLang="zh-CN" dirty="0"/>
              <a:t>）接受毒品基本知识和</a:t>
            </a:r>
            <a:r>
              <a:rPr lang="en-US" altLang="zh-CN" u="sng" dirty="0" err="1">
                <a:hlinkClick r:id="rId2"/>
              </a:rPr>
              <a:t>禁毒法</a:t>
            </a:r>
            <a:r>
              <a:rPr lang="zh-CN" altLang="zh-CN" dirty="0"/>
              <a:t>律法规教育，了解毒品的危害，懂得</a:t>
            </a:r>
            <a:r>
              <a:rPr lang="en-US" altLang="zh-CN" dirty="0"/>
              <a:t>“</a:t>
            </a:r>
            <a:r>
              <a:rPr lang="zh-CN" altLang="zh-CN" dirty="0"/>
              <a:t>吸毒一口，掉入虎口</a:t>
            </a:r>
            <a:r>
              <a:rPr lang="en-US" altLang="zh-CN" dirty="0"/>
              <a:t>”</a:t>
            </a:r>
            <a:r>
              <a:rPr lang="zh-CN" altLang="zh-CN" dirty="0"/>
              <a:t>的道理；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2</a:t>
            </a:r>
            <a:r>
              <a:rPr lang="zh-CN" altLang="zh-CN" dirty="0"/>
              <a:t>） 树立正确的人生观，不盲目追求享受，寻求刺激，赶时髦；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3</a:t>
            </a:r>
            <a:r>
              <a:rPr lang="zh-CN" altLang="zh-CN" dirty="0"/>
              <a:t>） 不听信毒品能治病，毒品能解脱烦恼和痛苦，毒品能给人带来快乐等各种花言巧语；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4</a:t>
            </a:r>
            <a:r>
              <a:rPr lang="zh-CN" altLang="zh-CN" dirty="0"/>
              <a:t>） 不结交有吸毒、贩毒行为的人。如发现亲朋好友中有吸、贩毒行为的人，一定要劝阻，二要远离，三要报告公安机关；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5</a:t>
            </a:r>
            <a:r>
              <a:rPr lang="zh-CN" altLang="zh-CN" dirty="0"/>
              <a:t>） 不进歌舞厅，决不吸食摇头丸、</a:t>
            </a:r>
            <a:r>
              <a:rPr lang="en-US" altLang="zh-CN" u="sng" dirty="0" err="1">
                <a:hlinkClick r:id="rId3"/>
              </a:rPr>
              <a:t>K粉</a:t>
            </a:r>
            <a:r>
              <a:rPr lang="zh-CN" altLang="zh-CN" dirty="0"/>
              <a:t>等兴奋剂；</a:t>
            </a:r>
          </a:p>
          <a:p>
            <a:r>
              <a:rPr lang="zh-CN" altLang="zh-CN" dirty="0"/>
              <a:t>（</a:t>
            </a:r>
            <a:r>
              <a:rPr lang="en-US" altLang="zh-CN" dirty="0"/>
              <a:t>6</a:t>
            </a:r>
            <a:r>
              <a:rPr lang="zh-CN" altLang="zh-CN" dirty="0"/>
              <a:t>） 即使自己在不知情的情况下，被引诱、欺骗吸毒一次，也要珍惜自己的生命，不再吸第二次，更不要吸第三次。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xmlns="" id="{95AFE6A5-4129-48D1-AB2E-98C1C9628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685802"/>
            <a:ext cx="8424935" cy="483143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主要内容：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zh-CN" dirty="0"/>
              <a:t>什么是毒品</a:t>
            </a:r>
            <a:endParaRPr lang="en-US" altLang="zh-CN" dirty="0"/>
          </a:p>
          <a:p>
            <a:pPr lvl="0"/>
            <a:r>
              <a:rPr lang="en-US" altLang="zh-CN" dirty="0"/>
              <a:t>2</a:t>
            </a:r>
            <a:r>
              <a:rPr lang="zh-CN" altLang="en-US" dirty="0"/>
              <a:t>、新型毒品的由来</a:t>
            </a:r>
            <a:endParaRPr lang="zh-CN" altLang="zh-CN" dirty="0"/>
          </a:p>
          <a:p>
            <a:pPr lvl="0"/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zh-CN" altLang="zh-CN" dirty="0"/>
              <a:t>毒品的种类</a:t>
            </a:r>
          </a:p>
          <a:p>
            <a:pPr lvl="0"/>
            <a:r>
              <a:rPr lang="en-US" altLang="zh-CN" dirty="0"/>
              <a:t>4</a:t>
            </a:r>
            <a:r>
              <a:rPr lang="zh-CN" altLang="en-US" dirty="0"/>
              <a:t>、毒品的危害</a:t>
            </a:r>
            <a:endParaRPr lang="en-US" altLang="zh-CN" dirty="0"/>
          </a:p>
          <a:p>
            <a:pPr lvl="0"/>
            <a:r>
              <a:rPr lang="en-US" altLang="zh-CN" dirty="0"/>
              <a:t>5</a:t>
            </a:r>
            <a:r>
              <a:rPr lang="zh-CN" altLang="en-US" dirty="0"/>
              <a:t>、预防毒品侵害从我做起</a:t>
            </a:r>
            <a:endParaRPr lang="zh-CN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一、什么是毒品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zh-CN" dirty="0"/>
              <a:t>毒品一般是指使人形成瘾癖的药物，这里的药物一词是个广义的概念，主要指吸毒者滥用的鸦片、</a:t>
            </a:r>
            <a:r>
              <a:rPr lang="en-US" altLang="zh-CN" dirty="0" err="1">
                <a:hlinkClick r:id="rId2"/>
              </a:rPr>
              <a:t>海洛因</a:t>
            </a:r>
            <a:r>
              <a:rPr lang="zh-CN" altLang="zh-CN" dirty="0"/>
              <a:t>、</a:t>
            </a:r>
            <a:r>
              <a:rPr lang="en-US" altLang="zh-CN" dirty="0" err="1">
                <a:hlinkClick r:id="rId3"/>
              </a:rPr>
              <a:t>冰毒</a:t>
            </a:r>
            <a:r>
              <a:rPr lang="zh-CN" altLang="zh-CN" dirty="0"/>
              <a:t>等，还包括具有</a:t>
            </a:r>
            <a:r>
              <a:rPr lang="en-US" altLang="zh-CN" dirty="0" err="1">
                <a:hlinkClick r:id="rId4"/>
              </a:rPr>
              <a:t>依赖性</a:t>
            </a:r>
            <a:r>
              <a:rPr lang="zh-CN" altLang="zh-CN" dirty="0"/>
              <a:t>的天然植物、烟、酒和溶剂等，与医疗用药物是不同的概念。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二、生活中常见新型毒品的由来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1919</a:t>
            </a:r>
            <a:r>
              <a:rPr lang="zh-CN" altLang="zh-CN" dirty="0"/>
              <a:t>年，日本科学家首次合成了</a:t>
            </a:r>
            <a:r>
              <a:rPr lang="en-US" altLang="zh-CN" u="sng" dirty="0" err="1">
                <a:hlinkClick r:id="rId2"/>
              </a:rPr>
              <a:t>甲基苯丙胺</a:t>
            </a:r>
            <a:r>
              <a:rPr lang="zh-CN" altLang="zh-CN" dirty="0"/>
              <a:t>，也就是冰毒，并在二战期间作为抗疲劳剂在士兵中广为使用。战后，日本大量抛售库存冰毒，造成了世界上第一次冰毒大流行。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三、毒品的种类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/>
              <a:t>● </a:t>
            </a:r>
            <a:r>
              <a:rPr lang="zh-CN" altLang="zh-CN" dirty="0"/>
              <a:t>从毒品的来源看，可分为天然毒品、半合成毒品和</a:t>
            </a:r>
            <a:r>
              <a:rPr lang="en-US" altLang="zh-CN" dirty="0" err="1">
                <a:hlinkClick r:id="rId2"/>
              </a:rPr>
              <a:t>合成毒品</a:t>
            </a:r>
            <a:r>
              <a:rPr lang="zh-CN" altLang="zh-CN" dirty="0"/>
              <a:t>三大类。天然毒品是直接从毒品原植物中提取的毒品，如</a:t>
            </a:r>
            <a:r>
              <a:rPr lang="en-US" altLang="zh-CN" dirty="0" err="1">
                <a:hlinkClick r:id="rId3"/>
              </a:rPr>
              <a:t>鸦片</a:t>
            </a:r>
            <a:r>
              <a:rPr lang="zh-CN" altLang="zh-CN" dirty="0"/>
              <a:t>。半合成毒品是由天然毒品与</a:t>
            </a:r>
            <a:r>
              <a:rPr lang="en-US" altLang="zh-CN" dirty="0" err="1">
                <a:hlinkClick r:id="rId4"/>
              </a:rPr>
              <a:t>化学物质</a:t>
            </a:r>
            <a:r>
              <a:rPr lang="zh-CN" altLang="zh-CN" dirty="0"/>
              <a:t>合成而得，如</a:t>
            </a:r>
            <a:r>
              <a:rPr lang="en-US" altLang="zh-CN" dirty="0" err="1">
                <a:hlinkClick r:id="rId5"/>
              </a:rPr>
              <a:t>海洛因</a:t>
            </a:r>
            <a:r>
              <a:rPr lang="zh-CN" altLang="zh-CN" dirty="0"/>
              <a:t>。</a:t>
            </a:r>
            <a:r>
              <a:rPr lang="en-US" altLang="zh-CN" dirty="0" err="1">
                <a:hlinkClick r:id="rId2"/>
              </a:rPr>
              <a:t>合成毒品</a:t>
            </a:r>
            <a:r>
              <a:rPr lang="zh-CN" altLang="zh-CN" dirty="0"/>
              <a:t>是完全用有机合成的方法制造，如</a:t>
            </a:r>
            <a:r>
              <a:rPr lang="en-US" altLang="zh-CN" dirty="0" err="1">
                <a:hlinkClick r:id="rId6"/>
              </a:rPr>
              <a:t>冰毒</a:t>
            </a:r>
            <a:r>
              <a:rPr lang="zh-CN" altLang="zh-CN" dirty="0"/>
              <a:t>。</a:t>
            </a:r>
          </a:p>
          <a:p>
            <a:r>
              <a:rPr lang="en-US" altLang="zh-CN" dirty="0"/>
              <a:t>● </a:t>
            </a:r>
            <a:r>
              <a:rPr lang="zh-CN" altLang="zh-CN" dirty="0"/>
              <a:t>从毒品对人中枢神经的作用看，可分为</a:t>
            </a:r>
            <a:r>
              <a:rPr lang="en-US" altLang="zh-CN" dirty="0" err="1">
                <a:hlinkClick r:id="rId7"/>
              </a:rPr>
              <a:t>抑制剂</a:t>
            </a:r>
            <a:r>
              <a:rPr lang="zh-CN" altLang="zh-CN" dirty="0"/>
              <a:t>、</a:t>
            </a:r>
            <a:r>
              <a:rPr lang="en-US" altLang="zh-CN" dirty="0" err="1">
                <a:hlinkClick r:id="rId8"/>
              </a:rPr>
              <a:t>兴奋剂</a:t>
            </a:r>
            <a:r>
              <a:rPr lang="zh-CN" altLang="zh-CN" dirty="0"/>
              <a:t>和</a:t>
            </a:r>
            <a:r>
              <a:rPr lang="en-US" altLang="zh-CN" dirty="0" err="1">
                <a:hlinkClick r:id="rId9"/>
              </a:rPr>
              <a:t>致幻剂</a:t>
            </a:r>
            <a:r>
              <a:rPr lang="zh-CN" altLang="zh-CN" dirty="0"/>
              <a:t>等。抑制剂能抑制</a:t>
            </a:r>
            <a:r>
              <a:rPr lang="en-US" altLang="zh-CN" dirty="0" err="1">
                <a:hlinkClick r:id="rId10"/>
              </a:rPr>
              <a:t>中枢神经系统</a:t>
            </a:r>
            <a:r>
              <a:rPr lang="zh-CN" altLang="zh-CN" dirty="0"/>
              <a:t>，具有</a:t>
            </a:r>
            <a:r>
              <a:rPr lang="en-US" altLang="zh-CN" dirty="0" err="1">
                <a:hlinkClick r:id="rId11"/>
              </a:rPr>
              <a:t>镇静</a:t>
            </a:r>
            <a:r>
              <a:rPr lang="zh-CN" altLang="zh-CN" dirty="0"/>
              <a:t>和放松作用，如鸦片类。</a:t>
            </a:r>
            <a:r>
              <a:rPr lang="en-US" altLang="zh-CN" dirty="0" err="1">
                <a:hlinkClick r:id="rId8"/>
              </a:rPr>
              <a:t>兴奋剂</a:t>
            </a:r>
            <a:r>
              <a:rPr lang="zh-CN" altLang="zh-CN" dirty="0"/>
              <a:t>能刺激中枢神经系统，使人产生兴奋，如</a:t>
            </a:r>
            <a:r>
              <a:rPr lang="en-US" altLang="zh-CN" dirty="0" err="1">
                <a:hlinkClick r:id="rId12"/>
              </a:rPr>
              <a:t>苯丙胺类</a:t>
            </a:r>
            <a:r>
              <a:rPr lang="zh-CN" altLang="zh-CN" dirty="0"/>
              <a:t>。</a:t>
            </a:r>
            <a:r>
              <a:rPr lang="en-US" altLang="zh-CN" dirty="0" err="1">
                <a:hlinkClick r:id="rId9"/>
              </a:rPr>
              <a:t>致幻剂</a:t>
            </a:r>
            <a:r>
              <a:rPr lang="zh-CN" altLang="zh-CN" dirty="0"/>
              <a:t>能使人产生幻觉，导致自我歪曲和思维分裂，如</a:t>
            </a:r>
            <a:r>
              <a:rPr lang="en-US" altLang="zh-CN" dirty="0" err="1">
                <a:hlinkClick r:id="rId13"/>
              </a:rPr>
              <a:t>麦司卡林</a:t>
            </a:r>
            <a:r>
              <a:rPr lang="zh-CN" altLang="zh-CN" dirty="0"/>
              <a:t>。</a:t>
            </a:r>
          </a:p>
          <a:p>
            <a:r>
              <a:rPr lang="en-US" altLang="zh-CN" dirty="0"/>
              <a:t>● </a:t>
            </a:r>
            <a:r>
              <a:rPr lang="zh-CN" altLang="zh-CN" dirty="0"/>
              <a:t>从毒品的自然属性看，可分为</a:t>
            </a:r>
            <a:r>
              <a:rPr lang="en-US" altLang="zh-CN" dirty="0" err="1">
                <a:hlinkClick r:id="rId14"/>
              </a:rPr>
              <a:t>麻醉药品</a:t>
            </a:r>
            <a:r>
              <a:rPr lang="zh-CN" altLang="zh-CN" dirty="0"/>
              <a:t>和</a:t>
            </a:r>
            <a:r>
              <a:rPr lang="en-US" altLang="zh-CN" dirty="0" err="1">
                <a:hlinkClick r:id="rId15"/>
              </a:rPr>
              <a:t>精神药品</a:t>
            </a:r>
            <a:r>
              <a:rPr lang="zh-CN" altLang="zh-CN" dirty="0"/>
              <a:t>。</a:t>
            </a:r>
            <a:r>
              <a:rPr lang="en-US" altLang="zh-CN" dirty="0" err="1">
                <a:hlinkClick r:id="rId14"/>
              </a:rPr>
              <a:t>麻醉药品</a:t>
            </a:r>
            <a:r>
              <a:rPr lang="zh-CN" altLang="zh-CN" dirty="0"/>
              <a:t>是指对中枢神经有麻醉作用，连续使用易产生身体依赖性的药品，如鸦片类。</a:t>
            </a:r>
            <a:r>
              <a:rPr lang="en-US" altLang="zh-CN" dirty="0" err="1">
                <a:hlinkClick r:id="rId15"/>
              </a:rPr>
              <a:t>精神药品</a:t>
            </a:r>
            <a:r>
              <a:rPr lang="zh-CN" altLang="zh-CN" dirty="0"/>
              <a:t>是指直接作用于</a:t>
            </a:r>
            <a:r>
              <a:rPr lang="en-US" altLang="zh-CN" dirty="0" err="1">
                <a:hlinkClick r:id="rId10"/>
              </a:rPr>
              <a:t>中枢神经系统</a:t>
            </a:r>
            <a:r>
              <a:rPr lang="zh-CN" altLang="zh-CN" dirty="0"/>
              <a:t>，使人兴奋或抑制，连续使用能产生依赖性的药品，如</a:t>
            </a:r>
            <a:r>
              <a:rPr lang="en-US" altLang="zh-CN" dirty="0" err="1">
                <a:hlinkClick r:id="rId12"/>
              </a:rPr>
              <a:t>苯丙胺类</a:t>
            </a:r>
            <a:r>
              <a:rPr lang="zh-CN" altLang="zh-CN" dirty="0"/>
              <a:t>。</a:t>
            </a:r>
          </a:p>
          <a:p>
            <a:r>
              <a:rPr lang="en-US" altLang="zh-CN" dirty="0"/>
              <a:t>● </a:t>
            </a:r>
            <a:r>
              <a:rPr lang="zh-CN" altLang="zh-CN" dirty="0"/>
              <a:t>从毒品流行的时间顺序看，可分为传统毒品和</a:t>
            </a:r>
            <a:r>
              <a:rPr lang="en-US" altLang="zh-CN" dirty="0" err="1">
                <a:hlinkClick r:id="rId16"/>
              </a:rPr>
              <a:t>新型毒品</a:t>
            </a:r>
            <a:r>
              <a:rPr lang="zh-CN" altLang="zh-CN" dirty="0"/>
              <a:t>。传统毒品一般指鸦片、海洛因等阿片类流行较早的毒品。新型毒品是相对传统毒品而言，主要指</a:t>
            </a:r>
            <a:r>
              <a:rPr lang="en-US" altLang="zh-CN" dirty="0" err="1">
                <a:hlinkClick r:id="rId6"/>
              </a:rPr>
              <a:t>冰毒</a:t>
            </a:r>
            <a:r>
              <a:rPr lang="zh-CN" altLang="zh-CN" dirty="0"/>
              <a:t>、</a:t>
            </a:r>
            <a:r>
              <a:rPr lang="en-US" altLang="zh-CN" dirty="0" err="1">
                <a:hlinkClick r:id="rId17"/>
              </a:rPr>
              <a:t>摇头丸</a:t>
            </a:r>
            <a:r>
              <a:rPr lang="zh-CN" altLang="zh-CN" dirty="0"/>
              <a:t>等人工化学合成的</a:t>
            </a:r>
            <a:r>
              <a:rPr lang="en-US" altLang="zh-CN" dirty="0" err="1">
                <a:hlinkClick r:id="rId9"/>
              </a:rPr>
              <a:t>致幻剂</a:t>
            </a:r>
            <a:r>
              <a:rPr lang="zh-CN" altLang="zh-CN" dirty="0"/>
              <a:t>、</a:t>
            </a:r>
            <a:r>
              <a:rPr lang="en-US" altLang="zh-CN" dirty="0" err="1">
                <a:hlinkClick r:id="rId8"/>
              </a:rPr>
              <a:t>兴奋剂</a:t>
            </a:r>
            <a:r>
              <a:rPr lang="zh-CN" altLang="zh-CN" dirty="0"/>
              <a:t>类毒品，在我国主要从上世纪末、本世纪初开始在歌舞娱乐场所中流行。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F2AC265-827D-43F5-A10F-9343264F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三、新型毒品种类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xmlns="" id="{BB65CFFA-B11F-4332-9DA5-071D859CA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210" y="2063750"/>
            <a:ext cx="5272079" cy="3311525"/>
          </a:xfrm>
        </p:spPr>
      </p:pic>
    </p:spTree>
    <p:extLst>
      <p:ext uri="{BB962C8B-B14F-4D97-AF65-F5344CB8AC3E}">
        <p14:creationId xmlns:p14="http://schemas.microsoft.com/office/powerpoint/2010/main" xmlns="" val="262629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BCCFC9A-D9C9-4CFA-B4E5-954C85D1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三、新型毒品种类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xmlns="" id="{D30691E5-9985-47B4-975E-23FB7CBC9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567" y="2063750"/>
            <a:ext cx="4415366" cy="3311525"/>
          </a:xfrm>
        </p:spPr>
      </p:pic>
    </p:spTree>
    <p:extLst>
      <p:ext uri="{BB962C8B-B14F-4D97-AF65-F5344CB8AC3E}">
        <p14:creationId xmlns:p14="http://schemas.microsoft.com/office/powerpoint/2010/main" xmlns="" val="13955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9840FA0-6878-49B3-A9A3-A9A3BD341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三、新型毒品种类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xmlns="" id="{C1D0911D-AE34-47A8-9411-293D321FA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606" y="2063750"/>
            <a:ext cx="4967287" cy="3311525"/>
          </a:xfrm>
        </p:spPr>
      </p:pic>
    </p:spTree>
    <p:extLst>
      <p:ext uri="{BB962C8B-B14F-4D97-AF65-F5344CB8AC3E}">
        <p14:creationId xmlns:p14="http://schemas.microsoft.com/office/powerpoint/2010/main" xmlns="" val="188308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事件">
  <a:themeElements>
    <a:clrScheme name="主要事件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事件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事件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TM04033927[[fn=主要事件]]</Template>
  <TotalTime>600</TotalTime>
  <Words>1879</Words>
  <Application>Microsoft Office PowerPoint</Application>
  <PresentationFormat>全屏显示(4:3)</PresentationFormat>
  <Paragraphs>119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主要事件</vt:lpstr>
      <vt:lpstr>青少年毒品预防</vt:lpstr>
      <vt:lpstr>今日说法案例（导入）</vt:lpstr>
      <vt:lpstr>主要内容： </vt:lpstr>
      <vt:lpstr>一、什么是毒品</vt:lpstr>
      <vt:lpstr>二、生活中常见新型毒品的由来</vt:lpstr>
      <vt:lpstr>三、毒品的种类</vt:lpstr>
      <vt:lpstr>三、新型毒品种类</vt:lpstr>
      <vt:lpstr>三、新型毒品种类</vt:lpstr>
      <vt:lpstr>三、新型毒品种类</vt:lpstr>
      <vt:lpstr>四、毒品危害：（一）身心危害</vt:lpstr>
      <vt:lpstr>吸食毒品人的前后对比照片</vt:lpstr>
      <vt:lpstr>四、毒品危害：危害家庭 </vt:lpstr>
      <vt:lpstr>曾经北京奥运冠军八块金牌获得者</vt:lpstr>
      <vt:lpstr>在菲尔普斯发表个人声明道歉后，美国奥委会很快就此事予以回应。“我们对菲尔普斯最近的表现感到失望，迈克尔(菲尔普斯)应该起到榜样的作用，他应该非常清楚自己的责任并且有义务去带动其他人，尤其是年轻人。遗憾的是，他未能履行这样的责任。菲尔普斯本人也受到禁赛的处罚。</vt:lpstr>
      <vt:lpstr>四、毒品危害：社会危害</vt:lpstr>
      <vt:lpstr>明星吸毒对社会造成不良影响</vt:lpstr>
      <vt:lpstr>不因为存在，我们就不抵制</vt:lpstr>
      <vt:lpstr>为中华民族伟大复兴拒绝毒品</vt:lpstr>
      <vt:lpstr>鸦片曾经让我们沦为“东亚病夫”</vt:lpstr>
      <vt:lpstr>鸦片战争的影响</vt:lpstr>
      <vt:lpstr>五、预防毒品从我做起：</vt:lpstr>
      <vt:lpstr>无论是青少年还是成年人都应该防止吸毒 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青少年毒品预防</dc:title>
  <dc:creator>Windows 用户</dc:creator>
  <cp:lastModifiedBy>Windows 用户</cp:lastModifiedBy>
  <cp:revision>16</cp:revision>
  <dcterms:created xsi:type="dcterms:W3CDTF">2019-11-01T07:56:32Z</dcterms:created>
  <dcterms:modified xsi:type="dcterms:W3CDTF">2019-11-05T01:53:44Z</dcterms:modified>
</cp:coreProperties>
</file>